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9" d="100"/>
          <a:sy n="109" d="100"/>
        </p:scale>
        <p:origin x="11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1829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7EA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sz="4800" dirty="0"/>
              <a:t>Incorporating Debates and Multiple Perspectives in History Lessons</a:t>
            </a:r>
          </a:p>
        </p:txBody>
      </p:sp>
      <p:sp>
        <p:nvSpPr>
          <p:cNvPr id="55" name="Shape 55"/>
          <p:cNvSpPr txBox="1">
            <a:spLocks noGrp="1"/>
          </p:cNvSpPr>
          <p:nvPr>
            <p:ph type="subTitle" idx="1"/>
          </p:nvPr>
        </p:nvSpPr>
        <p:spPr>
          <a:xfrm>
            <a:off x="311700" y="2834125"/>
            <a:ext cx="5637900" cy="792600"/>
          </a:xfrm>
          <a:prstGeom prst="rect">
            <a:avLst/>
          </a:prstGeom>
          <a:solidFill>
            <a:srgbClr val="2D7EA7"/>
          </a:solidFill>
        </p:spPr>
        <p:txBody>
          <a:bodyPr lIns="91425" tIns="91425" rIns="91425" bIns="91425" anchor="t" anchorCtr="0">
            <a:noAutofit/>
          </a:bodyPr>
          <a:lstStyle/>
          <a:p>
            <a:pPr lvl="0">
              <a:spcBef>
                <a:spcPts val="0"/>
              </a:spcBef>
              <a:buNone/>
            </a:pPr>
            <a:r>
              <a:rPr lang="en" dirty="0">
                <a:solidFill>
                  <a:srgbClr val="FFFF00"/>
                </a:solidFill>
              </a:rPr>
              <a:t>Diane Haleas</a:t>
            </a:r>
          </a:p>
          <a:p>
            <a:pPr lvl="0">
              <a:spcBef>
                <a:spcPts val="0"/>
              </a:spcBef>
              <a:buNone/>
            </a:pPr>
            <a:r>
              <a:rPr lang="en" dirty="0">
                <a:solidFill>
                  <a:srgbClr val="FFFF00"/>
                </a:solidFill>
              </a:rPr>
              <a:t>Saint Ignatius College Prep</a:t>
            </a:r>
          </a:p>
          <a:p>
            <a:pPr lvl="0">
              <a:spcBef>
                <a:spcPts val="0"/>
              </a:spcBef>
              <a:buNone/>
            </a:pPr>
            <a:r>
              <a:rPr lang="en" dirty="0">
                <a:solidFill>
                  <a:srgbClr val="FFFF00"/>
                </a:solidFill>
              </a:rPr>
              <a:t>Chicago</a:t>
            </a:r>
          </a:p>
          <a:p>
            <a:pPr lvl="0">
              <a:spcBef>
                <a:spcPts val="0"/>
              </a:spcBef>
              <a:buNone/>
            </a:pPr>
            <a:r>
              <a:rPr lang="en" dirty="0">
                <a:solidFill>
                  <a:srgbClr val="FFFF00"/>
                </a:solidFill>
              </a:rPr>
              <a:t>diane.haleas@ignatius.org</a:t>
            </a:r>
          </a:p>
        </p:txBody>
      </p:sp>
      <p:pic>
        <p:nvPicPr>
          <p:cNvPr id="56" name="Shape 56"/>
          <p:cNvPicPr preferRelativeResize="0"/>
          <p:nvPr/>
        </p:nvPicPr>
        <p:blipFill>
          <a:blip r:embed="rId3">
            <a:alphaModFix/>
          </a:blip>
          <a:stretch>
            <a:fillRect/>
          </a:stretch>
        </p:blipFill>
        <p:spPr>
          <a:xfrm>
            <a:off x="6294150" y="2683725"/>
            <a:ext cx="2803948" cy="241667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p:nvPr/>
        </p:nvSpPr>
        <p:spPr>
          <a:xfrm>
            <a:off x="476025" y="534438"/>
            <a:ext cx="8191948" cy="983872"/>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Social Gatherings</a:t>
            </a:r>
          </a:p>
        </p:txBody>
      </p:sp>
      <p:sp>
        <p:nvSpPr>
          <p:cNvPr id="121" name="Shape 121"/>
          <p:cNvSpPr/>
          <p:nvPr/>
        </p:nvSpPr>
        <p:spPr>
          <a:xfrm>
            <a:off x="782700" y="2918198"/>
            <a:ext cx="6399394" cy="941899"/>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Negotiations</a:t>
            </a:r>
          </a:p>
        </p:txBody>
      </p:sp>
      <p:sp>
        <p:nvSpPr>
          <p:cNvPr id="122" name="Shape 122"/>
          <p:cNvSpPr txBox="1"/>
          <p:nvPr/>
        </p:nvSpPr>
        <p:spPr>
          <a:xfrm>
            <a:off x="1056750" y="1468550"/>
            <a:ext cx="6832200" cy="540300"/>
          </a:xfrm>
          <a:prstGeom prst="rect">
            <a:avLst/>
          </a:prstGeom>
          <a:noFill/>
          <a:ln>
            <a:noFill/>
          </a:ln>
        </p:spPr>
        <p:txBody>
          <a:bodyPr lIns="91425" tIns="91425" rIns="91425" bIns="91425" anchor="t" anchorCtr="0">
            <a:noAutofit/>
          </a:bodyPr>
          <a:lstStyle/>
          <a:p>
            <a:pPr lvl="0">
              <a:spcBef>
                <a:spcPts val="0"/>
              </a:spcBef>
              <a:buNone/>
            </a:pPr>
            <a:r>
              <a:rPr lang="en"/>
              <a:t>Students role-play an individual and engage in informal conversations with each other in a social setting (food and drink involved).</a:t>
            </a:r>
          </a:p>
        </p:txBody>
      </p:sp>
      <p:sp>
        <p:nvSpPr>
          <p:cNvPr id="123" name="Shape 123"/>
          <p:cNvSpPr txBox="1"/>
          <p:nvPr/>
        </p:nvSpPr>
        <p:spPr>
          <a:xfrm>
            <a:off x="476025" y="3860100"/>
            <a:ext cx="7633500" cy="458400"/>
          </a:xfrm>
          <a:prstGeom prst="rect">
            <a:avLst/>
          </a:prstGeom>
          <a:noFill/>
          <a:ln>
            <a:noFill/>
          </a:ln>
        </p:spPr>
        <p:txBody>
          <a:bodyPr lIns="91425" tIns="91425" rIns="91425" bIns="91425" anchor="t" anchorCtr="0">
            <a:noAutofit/>
          </a:bodyPr>
          <a:lstStyle/>
          <a:p>
            <a:pPr lvl="0">
              <a:spcBef>
                <a:spcPts val="0"/>
              </a:spcBef>
              <a:buNone/>
            </a:pPr>
            <a:r>
              <a:rPr lang="en"/>
              <a:t>Students represent different groups embroiled in conflict and attempt to resolve the problem. </a:t>
            </a:r>
          </a:p>
        </p:txBody>
      </p:sp>
      <p:sp>
        <p:nvSpPr>
          <p:cNvPr id="124" name="Shape 124"/>
          <p:cNvSpPr txBox="1"/>
          <p:nvPr/>
        </p:nvSpPr>
        <p:spPr>
          <a:xfrm>
            <a:off x="1529750" y="2193375"/>
            <a:ext cx="2576100" cy="540300"/>
          </a:xfrm>
          <a:prstGeom prst="rect">
            <a:avLst/>
          </a:prstGeom>
          <a:noFill/>
          <a:ln>
            <a:noFill/>
          </a:ln>
        </p:spPr>
        <p:txBody>
          <a:bodyPr lIns="91425" tIns="91425" rIns="91425" bIns="91425" anchor="t" anchorCtr="0">
            <a:noAutofit/>
          </a:bodyPr>
          <a:lstStyle/>
          <a:p>
            <a:pPr marL="457200" lvl="0" indent="-228600" rtl="0">
              <a:spcBef>
                <a:spcPts val="0"/>
              </a:spcBef>
              <a:buClr>
                <a:schemeClr val="accent6"/>
              </a:buClr>
              <a:buChar char="❖"/>
            </a:pPr>
            <a:r>
              <a:rPr lang="en">
                <a:solidFill>
                  <a:schemeClr val="accent6"/>
                </a:solidFill>
              </a:rPr>
              <a:t>House of Wisdom                               </a:t>
            </a:r>
          </a:p>
          <a:p>
            <a:pPr marL="457200" lvl="0" indent="-228600">
              <a:spcBef>
                <a:spcPts val="0"/>
              </a:spcBef>
              <a:buClr>
                <a:schemeClr val="accent6"/>
              </a:buClr>
              <a:buChar char="❖"/>
            </a:pPr>
            <a:r>
              <a:rPr lang="en">
                <a:solidFill>
                  <a:schemeClr val="accent6"/>
                </a:solidFill>
              </a:rPr>
              <a:t>Enlightenment Salon</a:t>
            </a:r>
          </a:p>
        </p:txBody>
      </p:sp>
      <p:sp>
        <p:nvSpPr>
          <p:cNvPr id="125" name="Shape 125"/>
          <p:cNvSpPr txBox="1"/>
          <p:nvPr/>
        </p:nvSpPr>
        <p:spPr>
          <a:xfrm>
            <a:off x="4372875" y="2160825"/>
            <a:ext cx="3575400" cy="605400"/>
          </a:xfrm>
          <a:prstGeom prst="rect">
            <a:avLst/>
          </a:prstGeom>
          <a:noFill/>
          <a:ln>
            <a:noFill/>
          </a:ln>
        </p:spPr>
        <p:txBody>
          <a:bodyPr lIns="91425" tIns="91425" rIns="91425" bIns="91425" anchor="t" anchorCtr="0">
            <a:noAutofit/>
          </a:bodyPr>
          <a:lstStyle/>
          <a:p>
            <a:pPr marL="457200" lvl="0" indent="-228600" rtl="0">
              <a:spcBef>
                <a:spcPts val="0"/>
              </a:spcBef>
              <a:buClr>
                <a:schemeClr val="accent6"/>
              </a:buClr>
              <a:buChar char="❖"/>
            </a:pPr>
            <a:r>
              <a:rPr lang="en">
                <a:solidFill>
                  <a:schemeClr val="accent6"/>
                </a:solidFill>
              </a:rPr>
              <a:t>Founding Fathers</a:t>
            </a:r>
          </a:p>
          <a:p>
            <a:pPr marL="457200" lvl="0" indent="-228600">
              <a:spcBef>
                <a:spcPts val="0"/>
              </a:spcBef>
              <a:buClr>
                <a:schemeClr val="accent6"/>
              </a:buClr>
              <a:buChar char="❖"/>
            </a:pPr>
            <a:r>
              <a:rPr lang="en">
                <a:solidFill>
                  <a:schemeClr val="accent6"/>
                </a:solidFill>
              </a:rPr>
              <a:t>Any historical figures</a:t>
            </a:r>
          </a:p>
        </p:txBody>
      </p:sp>
      <p:sp>
        <p:nvSpPr>
          <p:cNvPr id="126" name="Shape 126"/>
          <p:cNvSpPr txBox="1"/>
          <p:nvPr/>
        </p:nvSpPr>
        <p:spPr>
          <a:xfrm>
            <a:off x="1331600" y="4280975"/>
            <a:ext cx="2179800" cy="672000"/>
          </a:xfrm>
          <a:prstGeom prst="rect">
            <a:avLst/>
          </a:prstGeom>
          <a:noFill/>
          <a:ln>
            <a:noFill/>
          </a:ln>
        </p:spPr>
        <p:txBody>
          <a:bodyPr lIns="91425" tIns="91425" rIns="91425" bIns="91425" anchor="t" anchorCtr="0">
            <a:noAutofit/>
          </a:bodyPr>
          <a:lstStyle/>
          <a:p>
            <a:pPr marL="457200" lvl="0" indent="-228600" rtl="0">
              <a:spcBef>
                <a:spcPts val="0"/>
              </a:spcBef>
              <a:buClr>
                <a:schemeClr val="accent1"/>
              </a:buClr>
              <a:buChar char="❖"/>
            </a:pPr>
            <a:r>
              <a:rPr lang="en">
                <a:solidFill>
                  <a:schemeClr val="accent1"/>
                </a:solidFill>
              </a:rPr>
              <a:t>Indian Nationalism</a:t>
            </a:r>
          </a:p>
          <a:p>
            <a:pPr marL="457200" lvl="0" indent="-228600">
              <a:spcBef>
                <a:spcPts val="0"/>
              </a:spcBef>
              <a:buClr>
                <a:schemeClr val="accent1"/>
              </a:buClr>
              <a:buChar char="❖"/>
            </a:pPr>
            <a:r>
              <a:rPr lang="en">
                <a:solidFill>
                  <a:schemeClr val="accent1"/>
                </a:solidFill>
              </a:rPr>
              <a:t>South China Sea</a:t>
            </a:r>
          </a:p>
        </p:txBody>
      </p:sp>
      <p:sp>
        <p:nvSpPr>
          <p:cNvPr id="127" name="Shape 127"/>
          <p:cNvSpPr txBox="1"/>
          <p:nvPr/>
        </p:nvSpPr>
        <p:spPr>
          <a:xfrm>
            <a:off x="4803675" y="4335275"/>
            <a:ext cx="3265200" cy="540300"/>
          </a:xfrm>
          <a:prstGeom prst="rect">
            <a:avLst/>
          </a:prstGeom>
          <a:noFill/>
          <a:ln>
            <a:noFill/>
          </a:ln>
        </p:spPr>
        <p:txBody>
          <a:bodyPr lIns="91425" tIns="91425" rIns="91425" bIns="91425" anchor="t" anchorCtr="0">
            <a:noAutofit/>
          </a:bodyPr>
          <a:lstStyle/>
          <a:p>
            <a:pPr marL="457200" lvl="0" indent="-228600" rtl="0">
              <a:spcBef>
                <a:spcPts val="0"/>
              </a:spcBef>
              <a:buClr>
                <a:schemeClr val="accent1"/>
              </a:buClr>
              <a:buChar char="❖"/>
            </a:pPr>
            <a:r>
              <a:rPr lang="en">
                <a:solidFill>
                  <a:schemeClr val="accent1"/>
                </a:solidFill>
              </a:rPr>
              <a:t>Crusades</a:t>
            </a:r>
          </a:p>
          <a:p>
            <a:pPr marL="457200" lvl="0" indent="-228600">
              <a:spcBef>
                <a:spcPts val="0"/>
              </a:spcBef>
              <a:buClr>
                <a:schemeClr val="accent1"/>
              </a:buClr>
              <a:buChar char="❖"/>
            </a:pPr>
            <a:r>
              <a:rPr lang="en">
                <a:solidFill>
                  <a:schemeClr val="accent1"/>
                </a:solidFill>
              </a:rPr>
              <a:t>Israel-Palestine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p:nvPr/>
        </p:nvSpPr>
        <p:spPr>
          <a:xfrm>
            <a:off x="476262" y="2523810"/>
            <a:ext cx="8191477" cy="698573"/>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Role-Playing Simulations</a:t>
            </a:r>
          </a:p>
        </p:txBody>
      </p:sp>
      <p:sp>
        <p:nvSpPr>
          <p:cNvPr id="133" name="Shape 133"/>
          <p:cNvSpPr/>
          <p:nvPr/>
        </p:nvSpPr>
        <p:spPr>
          <a:xfrm>
            <a:off x="329775" y="272008"/>
            <a:ext cx="8191430" cy="619294"/>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What if?  Roundtables</a:t>
            </a:r>
          </a:p>
        </p:txBody>
      </p:sp>
      <p:sp>
        <p:nvSpPr>
          <p:cNvPr id="134" name="Shape 134"/>
          <p:cNvSpPr txBox="1"/>
          <p:nvPr/>
        </p:nvSpPr>
        <p:spPr>
          <a:xfrm>
            <a:off x="783275" y="990850"/>
            <a:ext cx="6015000" cy="577800"/>
          </a:xfrm>
          <a:prstGeom prst="rect">
            <a:avLst/>
          </a:prstGeom>
          <a:noFill/>
          <a:ln>
            <a:noFill/>
          </a:ln>
        </p:spPr>
        <p:txBody>
          <a:bodyPr lIns="91425" tIns="91425" rIns="91425" bIns="91425" anchor="t" anchorCtr="0">
            <a:noAutofit/>
          </a:bodyPr>
          <a:lstStyle/>
          <a:p>
            <a:pPr lvl="0">
              <a:spcBef>
                <a:spcPts val="0"/>
              </a:spcBef>
              <a:buNone/>
            </a:pPr>
            <a:r>
              <a:rPr lang="en"/>
              <a:t>Students respond in writing to a “what if” prompt and then take turns sharing their responses.  Other students may comment or ask questions. </a:t>
            </a:r>
          </a:p>
        </p:txBody>
      </p:sp>
      <p:sp>
        <p:nvSpPr>
          <p:cNvPr id="135" name="Shape 135"/>
          <p:cNvSpPr txBox="1"/>
          <p:nvPr/>
        </p:nvSpPr>
        <p:spPr>
          <a:xfrm>
            <a:off x="526250" y="3257450"/>
            <a:ext cx="7521000" cy="795600"/>
          </a:xfrm>
          <a:prstGeom prst="rect">
            <a:avLst/>
          </a:prstGeom>
          <a:noFill/>
          <a:ln>
            <a:noFill/>
          </a:ln>
        </p:spPr>
        <p:txBody>
          <a:bodyPr lIns="91425" tIns="91425" rIns="91425" bIns="91425" anchor="t" anchorCtr="0">
            <a:noAutofit/>
          </a:bodyPr>
          <a:lstStyle/>
          <a:p>
            <a:pPr lvl="0">
              <a:spcBef>
                <a:spcPts val="0"/>
              </a:spcBef>
              <a:buNone/>
            </a:pPr>
            <a:r>
              <a:rPr lang="en"/>
              <a:t>Students revisit an important historical event by role-playing the different groups or individuals involved.  Do students behave similarly or differently from the historical event?  Is the outcome similar or different? </a:t>
            </a:r>
          </a:p>
        </p:txBody>
      </p:sp>
      <p:sp>
        <p:nvSpPr>
          <p:cNvPr id="136" name="Shape 136"/>
          <p:cNvSpPr txBox="1"/>
          <p:nvPr/>
        </p:nvSpPr>
        <p:spPr>
          <a:xfrm>
            <a:off x="2615300" y="1689575"/>
            <a:ext cx="4273200" cy="619200"/>
          </a:xfrm>
          <a:prstGeom prst="rect">
            <a:avLst/>
          </a:prstGeom>
          <a:noFill/>
          <a:ln>
            <a:noFill/>
          </a:ln>
        </p:spPr>
        <p:txBody>
          <a:bodyPr lIns="91425" tIns="91425" rIns="91425" bIns="91425" anchor="t" anchorCtr="0">
            <a:noAutofit/>
          </a:bodyPr>
          <a:lstStyle/>
          <a:p>
            <a:pPr marL="457200" lvl="0" indent="-228600" rtl="0">
              <a:spcBef>
                <a:spcPts val="0"/>
              </a:spcBef>
              <a:buClr>
                <a:schemeClr val="accent6"/>
              </a:buClr>
              <a:buChar char="❖"/>
            </a:pPr>
            <a:r>
              <a:rPr lang="en">
                <a:solidFill>
                  <a:schemeClr val="accent6"/>
                </a:solidFill>
              </a:rPr>
              <a:t>What if Napoleon never became Emperor?</a:t>
            </a:r>
          </a:p>
          <a:p>
            <a:pPr marL="457200" lvl="0" indent="-228600">
              <a:spcBef>
                <a:spcPts val="0"/>
              </a:spcBef>
              <a:buClr>
                <a:schemeClr val="accent6"/>
              </a:buClr>
              <a:buChar char="❖"/>
            </a:pPr>
            <a:r>
              <a:rPr lang="en">
                <a:solidFill>
                  <a:schemeClr val="accent6"/>
                </a:solidFill>
              </a:rPr>
              <a:t>What if the Germans won WW II?</a:t>
            </a:r>
          </a:p>
        </p:txBody>
      </p:sp>
      <p:sp>
        <p:nvSpPr>
          <p:cNvPr id="137" name="Shape 137"/>
          <p:cNvSpPr txBox="1"/>
          <p:nvPr/>
        </p:nvSpPr>
        <p:spPr>
          <a:xfrm>
            <a:off x="1779600" y="4114450"/>
            <a:ext cx="2791500" cy="795600"/>
          </a:xfrm>
          <a:prstGeom prst="rect">
            <a:avLst/>
          </a:prstGeom>
          <a:noFill/>
          <a:ln>
            <a:noFill/>
          </a:ln>
        </p:spPr>
        <p:txBody>
          <a:bodyPr lIns="91425" tIns="91425" rIns="91425" bIns="91425" anchor="t" anchorCtr="0">
            <a:noAutofit/>
          </a:bodyPr>
          <a:lstStyle/>
          <a:p>
            <a:pPr marL="457200" lvl="0" indent="-228600" rtl="0">
              <a:spcBef>
                <a:spcPts val="0"/>
              </a:spcBef>
              <a:buClr>
                <a:schemeClr val="accent4"/>
              </a:buClr>
              <a:buChar char="❖"/>
            </a:pPr>
            <a:r>
              <a:rPr lang="en">
                <a:solidFill>
                  <a:schemeClr val="accent4"/>
                </a:solidFill>
              </a:rPr>
              <a:t>Congress of Vienna</a:t>
            </a:r>
          </a:p>
          <a:p>
            <a:pPr marL="457200" lvl="0" indent="-228600">
              <a:spcBef>
                <a:spcPts val="0"/>
              </a:spcBef>
              <a:buClr>
                <a:schemeClr val="accent4"/>
              </a:buClr>
              <a:buChar char="❖"/>
            </a:pPr>
            <a:r>
              <a:rPr lang="en">
                <a:solidFill>
                  <a:schemeClr val="accent4"/>
                </a:solidFill>
              </a:rPr>
              <a:t>Paris Peace Conference</a:t>
            </a:r>
          </a:p>
        </p:txBody>
      </p:sp>
      <p:sp>
        <p:nvSpPr>
          <p:cNvPr id="138" name="Shape 138"/>
          <p:cNvSpPr txBox="1"/>
          <p:nvPr/>
        </p:nvSpPr>
        <p:spPr>
          <a:xfrm>
            <a:off x="4907050" y="4114450"/>
            <a:ext cx="3024000" cy="579000"/>
          </a:xfrm>
          <a:prstGeom prst="rect">
            <a:avLst/>
          </a:prstGeom>
          <a:noFill/>
          <a:ln>
            <a:noFill/>
          </a:ln>
        </p:spPr>
        <p:txBody>
          <a:bodyPr lIns="91425" tIns="91425" rIns="91425" bIns="91425" anchor="t" anchorCtr="0">
            <a:noAutofit/>
          </a:bodyPr>
          <a:lstStyle/>
          <a:p>
            <a:pPr marL="457200" lvl="0" indent="-228600" rtl="0">
              <a:spcBef>
                <a:spcPts val="0"/>
              </a:spcBef>
              <a:buClr>
                <a:schemeClr val="accent1"/>
              </a:buClr>
              <a:buChar char="❖"/>
            </a:pPr>
            <a:r>
              <a:rPr lang="en">
                <a:solidFill>
                  <a:schemeClr val="accent1"/>
                </a:solidFill>
              </a:rPr>
              <a:t>Berlin Conference</a:t>
            </a:r>
          </a:p>
          <a:p>
            <a:pPr marL="457200" lvl="0" indent="-228600">
              <a:spcBef>
                <a:spcPts val="0"/>
              </a:spcBef>
              <a:buClr>
                <a:schemeClr val="accent1"/>
              </a:buClr>
              <a:buChar char="❖"/>
            </a:pPr>
            <a:r>
              <a:rPr lang="en">
                <a:solidFill>
                  <a:schemeClr val="accent1"/>
                </a:solidFill>
              </a:rPr>
              <a:t>Yalta Conference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descr="256.jpg"/>
          <p:cNvPicPr preferRelativeResize="0"/>
          <p:nvPr/>
        </p:nvPicPr>
        <p:blipFill>
          <a:blip r:embed="rId3">
            <a:alphaModFix/>
          </a:blip>
          <a:stretch>
            <a:fillRect/>
          </a:stretch>
        </p:blipFill>
        <p:spPr>
          <a:xfrm>
            <a:off x="152400" y="152400"/>
            <a:ext cx="8602133" cy="483869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descr="Photo.jpg"/>
          <p:cNvPicPr preferRelativeResize="0"/>
          <p:nvPr/>
        </p:nvPicPr>
        <p:blipFill>
          <a:blip r:embed="rId3">
            <a:alphaModFix/>
          </a:blip>
          <a:stretch>
            <a:fillRect/>
          </a:stretch>
        </p:blipFill>
        <p:spPr>
          <a:xfrm>
            <a:off x="152400" y="152400"/>
            <a:ext cx="8602133" cy="483869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descr="20160208_091104.jpg"/>
          <p:cNvPicPr preferRelativeResize="0"/>
          <p:nvPr/>
        </p:nvPicPr>
        <p:blipFill>
          <a:blip r:embed="rId3">
            <a:alphaModFix/>
          </a:blip>
          <a:stretch>
            <a:fillRect/>
          </a:stretch>
        </p:blipFill>
        <p:spPr>
          <a:xfrm>
            <a:off x="152400" y="152400"/>
            <a:ext cx="8602133" cy="4838699"/>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descr="20160204_090514.jpg"/>
          <p:cNvPicPr preferRelativeResize="0"/>
          <p:nvPr/>
        </p:nvPicPr>
        <p:blipFill>
          <a:blip r:embed="rId3">
            <a:alphaModFix/>
          </a:blip>
          <a:stretch>
            <a:fillRect/>
          </a:stretch>
        </p:blipFill>
        <p:spPr>
          <a:xfrm>
            <a:off x="152400" y="152400"/>
            <a:ext cx="8602133" cy="483869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descr="20151103_081347.jpg"/>
          <p:cNvPicPr preferRelativeResize="0"/>
          <p:nvPr/>
        </p:nvPicPr>
        <p:blipFill>
          <a:blip r:embed="rId3">
            <a:alphaModFix/>
          </a:blip>
          <a:stretch>
            <a:fillRect/>
          </a:stretch>
        </p:blipFill>
        <p:spPr>
          <a:xfrm>
            <a:off x="152400" y="152400"/>
            <a:ext cx="8602133" cy="483869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476287" y="512240"/>
            <a:ext cx="8191430" cy="727690"/>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Please Contact Me</a:t>
            </a:r>
          </a:p>
        </p:txBody>
      </p:sp>
      <p:sp>
        <p:nvSpPr>
          <p:cNvPr id="169" name="Shape 169"/>
          <p:cNvSpPr/>
          <p:nvPr/>
        </p:nvSpPr>
        <p:spPr>
          <a:xfrm>
            <a:off x="476250" y="2244430"/>
            <a:ext cx="8191236" cy="654323"/>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diane.haleas@ignatius.org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i="1"/>
              <a:t>History’s Habits of Mind</a:t>
            </a:r>
          </a:p>
        </p:txBody>
      </p:sp>
      <p:sp>
        <p:nvSpPr>
          <p:cNvPr id="62" name="Shape 6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solidFill>
                  <a:schemeClr val="accent6"/>
                </a:solidFill>
              </a:rPr>
              <a:t>“Perceive past events and issues as they might have been experienced by the people of the time, with historical empathy rather than present-mindedness.”</a:t>
            </a:r>
          </a:p>
          <a:p>
            <a:pPr lvl="0">
              <a:spcBef>
                <a:spcPts val="0"/>
              </a:spcBef>
              <a:buNone/>
            </a:pPr>
            <a:endParaRPr>
              <a:solidFill>
                <a:schemeClr val="accent6"/>
              </a:solidFill>
            </a:endParaRPr>
          </a:p>
          <a:p>
            <a:pPr lvl="0">
              <a:spcBef>
                <a:spcPts val="0"/>
              </a:spcBef>
              <a:buNone/>
            </a:pPr>
            <a:endParaRPr>
              <a:solidFill>
                <a:schemeClr val="accent6"/>
              </a:solidFill>
            </a:endParaRPr>
          </a:p>
          <a:p>
            <a:pPr lvl="0">
              <a:spcBef>
                <a:spcPts val="0"/>
              </a:spcBef>
              <a:buNone/>
            </a:pPr>
            <a:r>
              <a:rPr lang="en">
                <a:solidFill>
                  <a:schemeClr val="accent6"/>
                </a:solidFill>
              </a:rPr>
              <a:t>“Appreciate the diversity of cultures and variety of historical contexts, as well as to distinguish elements of our shared humanity.”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p:nvPr/>
        </p:nvSpPr>
        <p:spPr>
          <a:xfrm>
            <a:off x="1418700" y="352275"/>
            <a:ext cx="6306600" cy="4152600"/>
          </a:xfrm>
          <a:prstGeom prst="rect">
            <a:avLst/>
          </a:prstGeom>
          <a:noFill/>
          <a:ln>
            <a:noFill/>
          </a:ln>
        </p:spPr>
        <p:txBody>
          <a:bodyPr lIns="91425" tIns="91425" rIns="91425" bIns="91425" anchor="t" anchorCtr="0">
            <a:noAutofit/>
          </a:bodyPr>
          <a:lstStyle/>
          <a:p>
            <a:pPr lvl="0" algn="ctr" rtl="0">
              <a:spcBef>
                <a:spcPts val="0"/>
              </a:spcBef>
              <a:buNone/>
            </a:pPr>
            <a:r>
              <a:rPr lang="en" sz="2400" b="1" dirty="0"/>
              <a:t>United States-Iran Relations since WW II</a:t>
            </a:r>
          </a:p>
          <a:p>
            <a:pPr lvl="0" algn="ctr" rtl="0">
              <a:spcBef>
                <a:spcPts val="0"/>
              </a:spcBef>
              <a:buNone/>
            </a:pPr>
            <a:endParaRPr sz="2400" b="1" dirty="0"/>
          </a:p>
          <a:p>
            <a:pPr lvl="0" algn="ctr" rtl="0">
              <a:spcBef>
                <a:spcPts val="0"/>
              </a:spcBef>
              <a:buNone/>
            </a:pPr>
            <a:r>
              <a:rPr lang="en" sz="2400" b="1" dirty="0"/>
              <a:t>Objectives:  </a:t>
            </a:r>
            <a:r>
              <a:rPr lang="en" sz="1800" b="1" dirty="0">
                <a:solidFill>
                  <a:schemeClr val="accent1"/>
                </a:solidFill>
              </a:rPr>
              <a:t>Students will </a:t>
            </a:r>
            <a:r>
              <a:rPr lang="en" sz="1800" b="1" dirty="0" smtClean="0">
                <a:solidFill>
                  <a:schemeClr val="accent1"/>
                </a:solidFill>
              </a:rPr>
              <a:t>research the different perspectives of Iran and the United States and discuss and debate specific events such as the 1953 coup, the Islamic Revolution 1979, and the Iran Nuclear Deal 2016</a:t>
            </a:r>
            <a:endParaRPr lang="en" sz="1800" b="1" dirty="0">
              <a:solidFill>
                <a:schemeClr val="accent1"/>
              </a:solidFill>
            </a:endParaRPr>
          </a:p>
          <a:p>
            <a:pPr lvl="0" algn="ctr">
              <a:spcBef>
                <a:spcPts val="0"/>
              </a:spcBef>
              <a:buNone/>
            </a:pPr>
            <a:endParaRPr sz="2400" b="1" dirty="0"/>
          </a:p>
        </p:txBody>
      </p:sp>
      <p:pic>
        <p:nvPicPr>
          <p:cNvPr id="68" name="Shape 68"/>
          <p:cNvPicPr preferRelativeResize="0"/>
          <p:nvPr/>
        </p:nvPicPr>
        <p:blipFill>
          <a:blip r:embed="rId3">
            <a:alphaModFix/>
          </a:blip>
          <a:stretch>
            <a:fillRect/>
          </a:stretch>
        </p:blipFill>
        <p:spPr>
          <a:xfrm>
            <a:off x="4587975" y="2359700"/>
            <a:ext cx="4487575" cy="2735975"/>
          </a:xfrm>
          <a:prstGeom prst="rect">
            <a:avLst/>
          </a:prstGeom>
          <a:noFill/>
          <a:ln>
            <a:noFill/>
          </a:ln>
        </p:spPr>
      </p:pic>
      <p:pic>
        <p:nvPicPr>
          <p:cNvPr id="69" name="Shape 69"/>
          <p:cNvPicPr preferRelativeResize="0"/>
          <p:nvPr/>
        </p:nvPicPr>
        <p:blipFill>
          <a:blip r:embed="rId4">
            <a:alphaModFix/>
          </a:blip>
          <a:stretch>
            <a:fillRect/>
          </a:stretch>
        </p:blipFill>
        <p:spPr>
          <a:xfrm>
            <a:off x="261300" y="2393995"/>
            <a:ext cx="3552175" cy="266737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p:nvPr/>
        </p:nvSpPr>
        <p:spPr>
          <a:xfrm>
            <a:off x="582050" y="507400"/>
            <a:ext cx="8055600" cy="4299300"/>
          </a:xfrm>
          <a:prstGeom prst="rect">
            <a:avLst/>
          </a:prstGeom>
          <a:solidFill>
            <a:schemeClr val="lt1"/>
          </a:solidFill>
          <a:ln>
            <a:noFill/>
          </a:ln>
        </p:spPr>
        <p:txBody>
          <a:bodyPr lIns="91425" tIns="91425" rIns="91425" bIns="91425" anchor="t" anchorCtr="0">
            <a:noAutofit/>
          </a:bodyPr>
          <a:lstStyle/>
          <a:p>
            <a:pPr lvl="0">
              <a:spcBef>
                <a:spcPts val="0"/>
              </a:spcBef>
              <a:buNone/>
            </a:pPr>
            <a:r>
              <a:rPr lang="en" sz="1800" dirty="0"/>
              <a:t>Lesson Activities  (You can substitute any two sides from any number of </a:t>
            </a:r>
            <a:r>
              <a:rPr lang="en" sz="1800" dirty="0" smtClean="0"/>
              <a:t>issues/events.  </a:t>
            </a:r>
            <a:r>
              <a:rPr lang="en" sz="1800" smtClean="0"/>
              <a:t>For example:  The United States and Soviet Union perspectives of Cold War events)</a:t>
            </a:r>
            <a:endParaRPr lang="en" sz="1800"/>
          </a:p>
          <a:p>
            <a:pPr lvl="0" algn="ctr" rtl="0">
              <a:spcBef>
                <a:spcPts val="0"/>
              </a:spcBef>
              <a:buNone/>
            </a:pPr>
            <a:r>
              <a:rPr lang="en" sz="1800" b="1" dirty="0">
                <a:solidFill>
                  <a:schemeClr val="accent4"/>
                </a:solidFill>
              </a:rPr>
              <a:t>PREPARATION</a:t>
            </a:r>
          </a:p>
          <a:p>
            <a:pPr marL="457200" lvl="0" indent="-342900" rtl="0">
              <a:spcBef>
                <a:spcPts val="0"/>
              </a:spcBef>
              <a:buSzPct val="100000"/>
              <a:buAutoNum type="arabicPeriod"/>
            </a:pPr>
            <a:r>
              <a:rPr lang="en" sz="1800" dirty="0"/>
              <a:t>Divide the class in half.  One-half will research and represent the Iranian perspective of U.S.-Iranian relations.  The other half will research and represent the American perspective.</a:t>
            </a:r>
          </a:p>
          <a:p>
            <a:pPr lvl="0" rtl="0">
              <a:spcBef>
                <a:spcPts val="0"/>
              </a:spcBef>
              <a:buNone/>
            </a:pPr>
            <a:endParaRPr sz="1800" dirty="0"/>
          </a:p>
          <a:p>
            <a:pPr marL="457200" lvl="0" indent="-342900" rtl="0">
              <a:spcBef>
                <a:spcPts val="0"/>
              </a:spcBef>
              <a:buSzPct val="100000"/>
              <a:buAutoNum type="arabicPeriod"/>
            </a:pPr>
            <a:r>
              <a:rPr lang="en" sz="1800" dirty="0"/>
              <a:t>Students are instructed (via written and oral directions) </a:t>
            </a:r>
          </a:p>
          <a:p>
            <a:pPr marL="914400" lvl="1" indent="-342900" rtl="0">
              <a:spcBef>
                <a:spcPts val="0"/>
              </a:spcBef>
              <a:buSzPct val="100000"/>
              <a:buAutoNum type="alphaLcPeriod"/>
            </a:pPr>
            <a:r>
              <a:rPr lang="en" sz="1800" dirty="0"/>
              <a:t>to research events involving the U.S. and Iran since WW II</a:t>
            </a:r>
          </a:p>
          <a:p>
            <a:pPr marL="914400" lvl="1" indent="-342900" rtl="0">
              <a:spcBef>
                <a:spcPts val="0"/>
              </a:spcBef>
              <a:buSzPct val="100000"/>
              <a:buAutoNum type="alphaLcPeriod"/>
            </a:pPr>
            <a:r>
              <a:rPr lang="en" sz="1800" dirty="0"/>
              <a:t>to cover the events in chronological order</a:t>
            </a:r>
          </a:p>
          <a:p>
            <a:pPr marL="914400" lvl="1" indent="-342900">
              <a:spcBef>
                <a:spcPts val="0"/>
              </a:spcBef>
              <a:buSzPct val="100000"/>
              <a:buAutoNum type="alphaLcPeriod"/>
            </a:pPr>
            <a:r>
              <a:rPr lang="en" sz="1800" dirty="0"/>
              <a:t>to determine why their assigned side might feel suspicious, angry, or mistrustful of the other side based on these events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In-Class Activity</a:t>
            </a:r>
          </a:p>
        </p:txBody>
      </p:sp>
      <p:sp>
        <p:nvSpPr>
          <p:cNvPr id="80" name="Shape 80"/>
          <p:cNvSpPr txBox="1">
            <a:spLocks noGrp="1"/>
          </p:cNvSpPr>
          <p:nvPr>
            <p:ph type="body" idx="1"/>
          </p:nvPr>
        </p:nvSpPr>
        <p:spPr>
          <a:xfrm>
            <a:off x="311700" y="1152475"/>
            <a:ext cx="3999900" cy="3416400"/>
          </a:xfrm>
          <a:prstGeom prst="rect">
            <a:avLst/>
          </a:prstGeom>
          <a:solidFill>
            <a:schemeClr val="accent6"/>
          </a:solidFill>
        </p:spPr>
        <p:txBody>
          <a:bodyPr lIns="91425" tIns="91425" rIns="91425" bIns="91425" anchor="t" anchorCtr="0">
            <a:noAutofit/>
          </a:bodyPr>
          <a:lstStyle/>
          <a:p>
            <a:pPr lvl="0">
              <a:spcBef>
                <a:spcPts val="0"/>
              </a:spcBef>
              <a:buNone/>
            </a:pPr>
            <a:r>
              <a:rPr lang="en"/>
              <a:t>Divide the class in half, facing each other.</a:t>
            </a:r>
          </a:p>
          <a:p>
            <a:pPr lvl="0">
              <a:spcBef>
                <a:spcPts val="0"/>
              </a:spcBef>
              <a:buNone/>
            </a:pPr>
            <a:r>
              <a:rPr lang="en"/>
              <a:t>Give each student a handout that has two columns (1. U.S. Perspective, 2. Iranian Perspective)</a:t>
            </a:r>
          </a:p>
          <a:p>
            <a:pPr lvl="0">
              <a:spcBef>
                <a:spcPts val="0"/>
              </a:spcBef>
              <a:buNone/>
            </a:pPr>
            <a:r>
              <a:rPr lang="en"/>
              <a:t>Go in chronological order with points.</a:t>
            </a:r>
          </a:p>
          <a:p>
            <a:pPr lvl="0">
              <a:spcBef>
                <a:spcPts val="0"/>
              </a:spcBef>
              <a:buNone/>
            </a:pPr>
            <a:r>
              <a:rPr lang="en"/>
              <a:t>Have a student(s) from one side raise a point about an event.  Have the student(s) explain the event and their side’s perspective/feelings/beliefs about the event. </a:t>
            </a:r>
          </a:p>
          <a:p>
            <a:pPr lvl="0">
              <a:spcBef>
                <a:spcPts val="0"/>
              </a:spcBef>
              <a:buNone/>
            </a:pPr>
            <a:r>
              <a:rPr lang="en"/>
              <a:t>Students should stand to deliver their points.</a:t>
            </a:r>
          </a:p>
        </p:txBody>
      </p:sp>
      <p:sp>
        <p:nvSpPr>
          <p:cNvPr id="81" name="Shape 81"/>
          <p:cNvSpPr txBox="1">
            <a:spLocks noGrp="1"/>
          </p:cNvSpPr>
          <p:nvPr>
            <p:ph type="body" idx="2"/>
          </p:nvPr>
        </p:nvSpPr>
        <p:spPr>
          <a:xfrm>
            <a:off x="4832400" y="1152475"/>
            <a:ext cx="3999900" cy="3416400"/>
          </a:xfrm>
          <a:prstGeom prst="rect">
            <a:avLst/>
          </a:prstGeom>
          <a:solidFill>
            <a:schemeClr val="accent3"/>
          </a:solidFill>
        </p:spPr>
        <p:txBody>
          <a:bodyPr lIns="91425" tIns="91425" rIns="91425" bIns="91425" anchor="t" anchorCtr="0">
            <a:noAutofit/>
          </a:bodyPr>
          <a:lstStyle/>
          <a:p>
            <a:pPr lvl="0">
              <a:spcBef>
                <a:spcPts val="0"/>
              </a:spcBef>
              <a:buNone/>
            </a:pPr>
            <a:r>
              <a:rPr lang="en" b="1">
                <a:solidFill>
                  <a:schemeClr val="lt1"/>
                </a:solidFill>
              </a:rPr>
              <a:t>Write down notes on the board to help students process the information and to write them on their handouts. </a:t>
            </a:r>
          </a:p>
          <a:p>
            <a:pPr lvl="0">
              <a:spcBef>
                <a:spcPts val="0"/>
              </a:spcBef>
              <a:buNone/>
            </a:pPr>
            <a:r>
              <a:rPr lang="en" b="1">
                <a:solidFill>
                  <a:schemeClr val="lt1"/>
                </a:solidFill>
              </a:rPr>
              <a:t>Ask students from the other side to respond to the point raised by the other side.</a:t>
            </a:r>
          </a:p>
          <a:p>
            <a:pPr lvl="0">
              <a:spcBef>
                <a:spcPts val="0"/>
              </a:spcBef>
              <a:buNone/>
            </a:pPr>
            <a:r>
              <a:rPr lang="en" b="1">
                <a:solidFill>
                  <a:schemeClr val="lt1"/>
                </a:solidFill>
              </a:rPr>
              <a:t>Continue going back and forth having each side explain events, offer their perspective, and ask the other side to respond.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555600"/>
            <a:ext cx="4724700" cy="755700"/>
          </a:xfrm>
          <a:prstGeom prst="rect">
            <a:avLst/>
          </a:prstGeom>
        </p:spPr>
        <p:txBody>
          <a:bodyPr lIns="91425" tIns="91425" rIns="91425" bIns="91425" anchor="b" anchorCtr="0">
            <a:noAutofit/>
          </a:bodyPr>
          <a:lstStyle/>
          <a:p>
            <a:pPr lvl="0">
              <a:spcBef>
                <a:spcPts val="0"/>
              </a:spcBef>
              <a:buNone/>
            </a:pPr>
            <a:r>
              <a:rPr lang="en"/>
              <a:t>Next class or homework assignment</a:t>
            </a:r>
          </a:p>
        </p:txBody>
      </p:sp>
      <p:sp>
        <p:nvSpPr>
          <p:cNvPr id="87" name="Shape 87"/>
          <p:cNvSpPr txBox="1">
            <a:spLocks noGrp="1"/>
          </p:cNvSpPr>
          <p:nvPr>
            <p:ph type="body" idx="1"/>
          </p:nvPr>
        </p:nvSpPr>
        <p:spPr>
          <a:xfrm>
            <a:off x="354775" y="1243125"/>
            <a:ext cx="4449000" cy="3572100"/>
          </a:xfrm>
          <a:prstGeom prst="rect">
            <a:avLst/>
          </a:prstGeom>
        </p:spPr>
        <p:txBody>
          <a:bodyPr lIns="91425" tIns="91425" rIns="91425" bIns="91425" anchor="t" anchorCtr="0">
            <a:noAutofit/>
          </a:bodyPr>
          <a:lstStyle/>
          <a:p>
            <a:pPr lvl="0">
              <a:spcBef>
                <a:spcPts val="0"/>
              </a:spcBef>
              <a:buNone/>
            </a:pPr>
            <a:r>
              <a:rPr lang="en" sz="1800">
                <a:solidFill>
                  <a:schemeClr val="accent6"/>
                </a:solidFill>
              </a:rPr>
              <a:t>Using their notes from class and their research, each student will imagine that he/she is a current teenager from the U.S. or Iran (same side as previous activity) and write a letter to a teenager from the opposing side.  The letter should explain how they view U.S.-Iran relations and why they have these beliefs and feelings.  </a:t>
            </a:r>
          </a:p>
          <a:p>
            <a:pPr lvl="0">
              <a:spcBef>
                <a:spcPts val="0"/>
              </a:spcBef>
              <a:buNone/>
            </a:pPr>
            <a:r>
              <a:rPr lang="en" sz="1800">
                <a:solidFill>
                  <a:schemeClr val="lt1"/>
                </a:solidFill>
              </a:rPr>
              <a:t>Students should write responses to the letters they receive. </a:t>
            </a:r>
          </a:p>
          <a:p>
            <a:pPr lvl="0">
              <a:spcBef>
                <a:spcPts val="0"/>
              </a:spcBef>
              <a:buNone/>
            </a:pPr>
            <a:endParaRPr sz="1800">
              <a:solidFill>
                <a:schemeClr val="accent6"/>
              </a:solidFill>
            </a:endParaRPr>
          </a:p>
        </p:txBody>
      </p:sp>
      <p:pic>
        <p:nvPicPr>
          <p:cNvPr id="88" name="Shape 88"/>
          <p:cNvPicPr preferRelativeResize="0"/>
          <p:nvPr/>
        </p:nvPicPr>
        <p:blipFill>
          <a:blip r:embed="rId3">
            <a:alphaModFix/>
          </a:blip>
          <a:stretch>
            <a:fillRect/>
          </a:stretch>
        </p:blipFill>
        <p:spPr>
          <a:xfrm>
            <a:off x="5188800" y="152400"/>
            <a:ext cx="3802799" cy="380279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Debrief Activity</a:t>
            </a:r>
          </a:p>
        </p:txBody>
      </p:sp>
      <p:sp>
        <p:nvSpPr>
          <p:cNvPr id="94" name="Shape 94"/>
          <p:cNvSpPr txBox="1">
            <a:spLocks noGrp="1"/>
          </p:cNvSpPr>
          <p:nvPr>
            <p:ph type="body" idx="1"/>
          </p:nvPr>
        </p:nvSpPr>
        <p:spPr>
          <a:xfrm>
            <a:off x="311700" y="1389600"/>
            <a:ext cx="2808000" cy="3459900"/>
          </a:xfrm>
          <a:prstGeom prst="rect">
            <a:avLst/>
          </a:prstGeom>
        </p:spPr>
        <p:txBody>
          <a:bodyPr lIns="91425" tIns="91425" rIns="91425" bIns="91425" anchor="t" anchorCtr="0">
            <a:noAutofit/>
          </a:bodyPr>
          <a:lstStyle/>
          <a:p>
            <a:pPr lvl="0">
              <a:spcBef>
                <a:spcPts val="0"/>
              </a:spcBef>
              <a:buNone/>
            </a:pPr>
            <a:r>
              <a:rPr lang="en" sz="1400" b="1">
                <a:solidFill>
                  <a:schemeClr val="accent6"/>
                </a:solidFill>
              </a:rPr>
              <a:t>Reflection Questions</a:t>
            </a:r>
          </a:p>
          <a:p>
            <a:pPr marL="457200" lvl="0" indent="-317500" rtl="0">
              <a:spcBef>
                <a:spcPts val="0"/>
              </a:spcBef>
              <a:buClr>
                <a:schemeClr val="accent6"/>
              </a:buClr>
              <a:buSzPct val="100000"/>
              <a:buAutoNum type="arabicPeriod"/>
            </a:pPr>
            <a:r>
              <a:rPr lang="en" sz="1400" b="1">
                <a:solidFill>
                  <a:schemeClr val="accent6"/>
                </a:solidFill>
              </a:rPr>
              <a:t>In what ways is Iran justified in its current perspective of the United States?</a:t>
            </a:r>
          </a:p>
          <a:p>
            <a:pPr marL="457200" lvl="0" indent="-317500" rtl="0">
              <a:spcBef>
                <a:spcPts val="0"/>
              </a:spcBef>
              <a:buClr>
                <a:schemeClr val="accent6"/>
              </a:buClr>
              <a:buSzPct val="100000"/>
              <a:buAutoNum type="arabicPeriod"/>
            </a:pPr>
            <a:r>
              <a:rPr lang="en" sz="1400" b="1">
                <a:solidFill>
                  <a:schemeClr val="accent6"/>
                </a:solidFill>
              </a:rPr>
              <a:t>In what way is the United States justified in its current perspective of Iran?</a:t>
            </a:r>
          </a:p>
          <a:p>
            <a:pPr marL="457200" lvl="0" indent="-317500">
              <a:spcBef>
                <a:spcPts val="0"/>
              </a:spcBef>
              <a:buClr>
                <a:schemeClr val="accent6"/>
              </a:buClr>
              <a:buSzPct val="100000"/>
              <a:buAutoNum type="arabicPeriod"/>
            </a:pPr>
            <a:r>
              <a:rPr lang="en" sz="1400" b="1">
                <a:solidFill>
                  <a:schemeClr val="accent6"/>
                </a:solidFill>
              </a:rPr>
              <a:t>What could be done to help improve U.S.-Iranian relations today?</a:t>
            </a:r>
          </a:p>
        </p:txBody>
      </p:sp>
      <p:pic>
        <p:nvPicPr>
          <p:cNvPr id="95" name="Shape 95"/>
          <p:cNvPicPr preferRelativeResize="0"/>
          <p:nvPr/>
        </p:nvPicPr>
        <p:blipFill>
          <a:blip r:embed="rId3">
            <a:alphaModFix/>
          </a:blip>
          <a:stretch>
            <a:fillRect/>
          </a:stretch>
        </p:blipFill>
        <p:spPr>
          <a:xfrm>
            <a:off x="3272100" y="152400"/>
            <a:ext cx="5719500" cy="32287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447825" y="2612600"/>
            <a:ext cx="4628945" cy="827424"/>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Debates with Judges</a:t>
            </a:r>
          </a:p>
        </p:txBody>
      </p:sp>
      <p:sp>
        <p:nvSpPr>
          <p:cNvPr id="101" name="Shape 101"/>
          <p:cNvSpPr/>
          <p:nvPr/>
        </p:nvSpPr>
        <p:spPr>
          <a:xfrm>
            <a:off x="954704" y="411350"/>
            <a:ext cx="2875396" cy="1218875"/>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Open Forums</a:t>
            </a:r>
          </a:p>
        </p:txBody>
      </p:sp>
      <p:sp>
        <p:nvSpPr>
          <p:cNvPr id="102" name="Shape 102"/>
          <p:cNvSpPr txBox="1"/>
          <p:nvPr/>
        </p:nvSpPr>
        <p:spPr>
          <a:xfrm>
            <a:off x="4441800" y="550450"/>
            <a:ext cx="4230300" cy="1079700"/>
          </a:xfrm>
          <a:prstGeom prst="rect">
            <a:avLst/>
          </a:prstGeom>
          <a:noFill/>
          <a:ln>
            <a:noFill/>
          </a:ln>
        </p:spPr>
        <p:txBody>
          <a:bodyPr lIns="91425" tIns="91425" rIns="91425" bIns="91425" anchor="t" anchorCtr="0">
            <a:noAutofit/>
          </a:bodyPr>
          <a:lstStyle/>
          <a:p>
            <a:pPr lvl="0">
              <a:spcBef>
                <a:spcPts val="0"/>
              </a:spcBef>
              <a:buNone/>
            </a:pPr>
            <a:r>
              <a:rPr lang="en"/>
              <a:t>Students are assigned to represent a specific person or member of a specific group.  They share their person’s/group’s perspective on an issue/event. </a:t>
            </a:r>
          </a:p>
        </p:txBody>
      </p:sp>
      <p:sp>
        <p:nvSpPr>
          <p:cNvPr id="103" name="Shape 103"/>
          <p:cNvSpPr txBox="1"/>
          <p:nvPr/>
        </p:nvSpPr>
        <p:spPr>
          <a:xfrm>
            <a:off x="5570400" y="2857325"/>
            <a:ext cx="3101700" cy="867000"/>
          </a:xfrm>
          <a:prstGeom prst="rect">
            <a:avLst/>
          </a:prstGeom>
          <a:noFill/>
          <a:ln>
            <a:noFill/>
          </a:ln>
        </p:spPr>
        <p:txBody>
          <a:bodyPr lIns="91425" tIns="91425" rIns="91425" bIns="91425" anchor="t" anchorCtr="0">
            <a:noAutofit/>
          </a:bodyPr>
          <a:lstStyle/>
          <a:p>
            <a:pPr lvl="0">
              <a:spcBef>
                <a:spcPts val="0"/>
              </a:spcBef>
              <a:buNone/>
            </a:pPr>
            <a:r>
              <a:rPr lang="en"/>
              <a:t>Assign a small group of students to serve as judges for the debate.  They prepare rubrics in advance. </a:t>
            </a:r>
          </a:p>
        </p:txBody>
      </p:sp>
      <p:sp>
        <p:nvSpPr>
          <p:cNvPr id="104" name="Shape 104"/>
          <p:cNvSpPr txBox="1"/>
          <p:nvPr/>
        </p:nvSpPr>
        <p:spPr>
          <a:xfrm>
            <a:off x="745725" y="1575700"/>
            <a:ext cx="7986600" cy="920700"/>
          </a:xfrm>
          <a:prstGeom prst="rect">
            <a:avLst/>
          </a:prstGeom>
          <a:noFill/>
          <a:ln>
            <a:noFill/>
          </a:ln>
        </p:spPr>
        <p:txBody>
          <a:bodyPr lIns="91425" tIns="91425" rIns="91425" bIns="91425" anchor="t" anchorCtr="0">
            <a:noAutofit/>
          </a:bodyPr>
          <a:lstStyle/>
          <a:p>
            <a:pPr marL="457200" lvl="0" indent="-228600" rtl="0">
              <a:spcBef>
                <a:spcPts val="0"/>
              </a:spcBef>
              <a:buClr>
                <a:schemeClr val="accent6"/>
              </a:buClr>
              <a:buChar char="❖"/>
            </a:pPr>
            <a:r>
              <a:rPr lang="en">
                <a:solidFill>
                  <a:schemeClr val="accent6"/>
                </a:solidFill>
              </a:rPr>
              <a:t>Meeting with Chinese Citizens and CCP Politburo</a:t>
            </a:r>
          </a:p>
          <a:p>
            <a:pPr marL="457200" lvl="0" indent="-228600" rtl="0">
              <a:spcBef>
                <a:spcPts val="0"/>
              </a:spcBef>
              <a:buClr>
                <a:schemeClr val="accent6"/>
              </a:buClr>
              <a:buChar char="❖"/>
            </a:pPr>
            <a:r>
              <a:rPr lang="en">
                <a:solidFill>
                  <a:schemeClr val="accent6"/>
                </a:solidFill>
              </a:rPr>
              <a:t>Industrialization Period: workers, industrialists, managers, farmers, women..</a:t>
            </a:r>
          </a:p>
          <a:p>
            <a:pPr marL="457200" lvl="0" indent="-228600" rtl="0">
              <a:spcBef>
                <a:spcPts val="0"/>
              </a:spcBef>
              <a:buClr>
                <a:schemeClr val="accent6"/>
              </a:buClr>
              <a:buChar char="❖"/>
            </a:pPr>
            <a:r>
              <a:rPr lang="en">
                <a:solidFill>
                  <a:schemeClr val="accent6"/>
                </a:solidFill>
              </a:rPr>
              <a:t>Revolutions:  Bring together different sectors of society. </a:t>
            </a:r>
          </a:p>
        </p:txBody>
      </p:sp>
      <p:sp>
        <p:nvSpPr>
          <p:cNvPr id="105" name="Shape 105"/>
          <p:cNvSpPr txBox="1"/>
          <p:nvPr/>
        </p:nvSpPr>
        <p:spPr>
          <a:xfrm>
            <a:off x="1279900" y="3936350"/>
            <a:ext cx="6875100" cy="766800"/>
          </a:xfrm>
          <a:prstGeom prst="rect">
            <a:avLst/>
          </a:prstGeom>
          <a:noFill/>
          <a:ln>
            <a:noFill/>
          </a:ln>
        </p:spPr>
        <p:txBody>
          <a:bodyPr lIns="91425" tIns="91425" rIns="91425" bIns="91425" anchor="t" anchorCtr="0">
            <a:noAutofit/>
          </a:bodyPr>
          <a:lstStyle/>
          <a:p>
            <a:pPr marL="457200" lvl="0" indent="-228600" rtl="0">
              <a:spcBef>
                <a:spcPts val="0"/>
              </a:spcBef>
              <a:buClr>
                <a:schemeClr val="accent1"/>
              </a:buClr>
              <a:buChar char="❖"/>
            </a:pPr>
            <a:r>
              <a:rPr lang="en">
                <a:solidFill>
                  <a:schemeClr val="accent1"/>
                </a:solidFill>
              </a:rPr>
              <a:t>Confucianism/Daoism/Legalism as best ideology for Chinese Dynasties</a:t>
            </a:r>
          </a:p>
          <a:p>
            <a:pPr marL="457200" lvl="0" indent="-228600">
              <a:spcBef>
                <a:spcPts val="0"/>
              </a:spcBef>
              <a:buClr>
                <a:schemeClr val="accent1"/>
              </a:buClr>
              <a:buChar char="❖"/>
            </a:pPr>
            <a:r>
              <a:rPr lang="en">
                <a:solidFill>
                  <a:schemeClr val="accent1"/>
                </a:solidFill>
              </a:rPr>
              <a:t>Perspectives on the Opium Trade (Britain vs. China)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p:nvPr/>
        </p:nvSpPr>
        <p:spPr>
          <a:xfrm>
            <a:off x="364137" y="404750"/>
            <a:ext cx="8415718" cy="426112"/>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Debates with Student Reflections</a:t>
            </a:r>
          </a:p>
        </p:txBody>
      </p:sp>
      <p:sp>
        <p:nvSpPr>
          <p:cNvPr id="111" name="Shape 111"/>
          <p:cNvSpPr txBox="1"/>
          <p:nvPr/>
        </p:nvSpPr>
        <p:spPr>
          <a:xfrm>
            <a:off x="364150" y="830875"/>
            <a:ext cx="7701000" cy="1013400"/>
          </a:xfrm>
          <a:prstGeom prst="rect">
            <a:avLst/>
          </a:prstGeom>
          <a:noFill/>
          <a:ln>
            <a:noFill/>
          </a:ln>
        </p:spPr>
        <p:txBody>
          <a:bodyPr lIns="91425" tIns="91425" rIns="91425" bIns="91425" anchor="ctr" anchorCtr="0">
            <a:noAutofit/>
          </a:bodyPr>
          <a:lstStyle/>
          <a:p>
            <a:pPr lvl="0" rtl="0">
              <a:spcBef>
                <a:spcPts val="0"/>
              </a:spcBef>
              <a:buNone/>
            </a:pPr>
            <a:r>
              <a:rPr lang="en">
                <a:solidFill>
                  <a:schemeClr val="dk1"/>
                </a:solidFill>
              </a:rPr>
              <a:t>After a debate or a round of a debate, students in the audience write a response to the arguments provided, perhaps choosing a side and explaining the reasoning behind their choice.</a:t>
            </a:r>
          </a:p>
        </p:txBody>
      </p:sp>
      <p:sp>
        <p:nvSpPr>
          <p:cNvPr id="112" name="Shape 112"/>
          <p:cNvSpPr/>
          <p:nvPr/>
        </p:nvSpPr>
        <p:spPr>
          <a:xfrm>
            <a:off x="409987" y="3077202"/>
            <a:ext cx="8191416" cy="540219"/>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Debates as a Bracket Challenge</a:t>
            </a:r>
          </a:p>
        </p:txBody>
      </p:sp>
      <p:sp>
        <p:nvSpPr>
          <p:cNvPr id="113" name="Shape 113"/>
          <p:cNvSpPr txBox="1"/>
          <p:nvPr/>
        </p:nvSpPr>
        <p:spPr>
          <a:xfrm>
            <a:off x="1791900" y="3576675"/>
            <a:ext cx="5427600" cy="619500"/>
          </a:xfrm>
          <a:prstGeom prst="rect">
            <a:avLst/>
          </a:prstGeom>
          <a:noFill/>
          <a:ln>
            <a:noFill/>
          </a:ln>
        </p:spPr>
        <p:txBody>
          <a:bodyPr lIns="91425" tIns="91425" rIns="91425" bIns="91425" anchor="ctr" anchorCtr="0">
            <a:noAutofit/>
          </a:bodyPr>
          <a:lstStyle/>
          <a:p>
            <a:pPr lvl="0" rtl="0">
              <a:spcBef>
                <a:spcPts val="0"/>
              </a:spcBef>
              <a:buNone/>
            </a:pPr>
            <a:r>
              <a:rPr lang="en">
                <a:solidFill>
                  <a:schemeClr val="dk1"/>
                </a:solidFill>
              </a:rPr>
              <a:t>Students compete in bracket rounds to get to a champion!</a:t>
            </a:r>
          </a:p>
        </p:txBody>
      </p:sp>
      <p:sp>
        <p:nvSpPr>
          <p:cNvPr id="114" name="Shape 114"/>
          <p:cNvSpPr txBox="1"/>
          <p:nvPr/>
        </p:nvSpPr>
        <p:spPr>
          <a:xfrm>
            <a:off x="685425" y="1851400"/>
            <a:ext cx="7840200" cy="956400"/>
          </a:xfrm>
          <a:prstGeom prst="rect">
            <a:avLst/>
          </a:prstGeom>
          <a:noFill/>
          <a:ln>
            <a:noFill/>
          </a:ln>
        </p:spPr>
        <p:txBody>
          <a:bodyPr lIns="91425" tIns="91425" rIns="91425" bIns="91425" anchor="t" anchorCtr="0">
            <a:noAutofit/>
          </a:bodyPr>
          <a:lstStyle/>
          <a:p>
            <a:pPr marL="457200" lvl="0" indent="-228600" rtl="0">
              <a:spcBef>
                <a:spcPts val="0"/>
              </a:spcBef>
              <a:buClr>
                <a:schemeClr val="accent6"/>
              </a:buClr>
              <a:buChar char="❖"/>
            </a:pPr>
            <a:r>
              <a:rPr lang="en">
                <a:solidFill>
                  <a:schemeClr val="accent6"/>
                </a:solidFill>
              </a:rPr>
              <a:t>Capitalism vs. Socialism vs. Utilitarianism vs. Communism</a:t>
            </a:r>
          </a:p>
          <a:p>
            <a:pPr marL="457200" lvl="0" indent="-228600" rtl="0">
              <a:spcBef>
                <a:spcPts val="0"/>
              </a:spcBef>
              <a:buClr>
                <a:schemeClr val="accent6"/>
              </a:buClr>
              <a:buChar char="❖"/>
            </a:pPr>
            <a:r>
              <a:rPr lang="en">
                <a:solidFill>
                  <a:schemeClr val="accent6"/>
                </a:solidFill>
              </a:rPr>
              <a:t>Columbian Exchange vs. Imperialism: Impact of the world today</a:t>
            </a:r>
          </a:p>
          <a:p>
            <a:pPr marL="457200" lvl="0" indent="-228600">
              <a:spcBef>
                <a:spcPts val="0"/>
              </a:spcBef>
              <a:buClr>
                <a:schemeClr val="accent6"/>
              </a:buClr>
              <a:buChar char="❖"/>
            </a:pPr>
            <a:r>
              <a:rPr lang="en">
                <a:solidFill>
                  <a:schemeClr val="accent6"/>
                </a:solidFill>
              </a:rPr>
              <a:t>Power of political institutions in a given country</a:t>
            </a:r>
          </a:p>
        </p:txBody>
      </p:sp>
      <p:sp>
        <p:nvSpPr>
          <p:cNvPr id="115" name="Shape 115"/>
          <p:cNvSpPr txBox="1"/>
          <p:nvPr/>
        </p:nvSpPr>
        <p:spPr>
          <a:xfrm>
            <a:off x="2959925" y="4196175"/>
            <a:ext cx="5677800" cy="764700"/>
          </a:xfrm>
          <a:prstGeom prst="rect">
            <a:avLst/>
          </a:prstGeom>
          <a:noFill/>
          <a:ln>
            <a:noFill/>
          </a:ln>
        </p:spPr>
        <p:txBody>
          <a:bodyPr lIns="91425" tIns="91425" rIns="91425" bIns="91425" anchor="t" anchorCtr="0">
            <a:noAutofit/>
          </a:bodyPr>
          <a:lstStyle/>
          <a:p>
            <a:pPr marL="457200" lvl="0" indent="-228600" rtl="0">
              <a:spcBef>
                <a:spcPts val="0"/>
              </a:spcBef>
              <a:buClr>
                <a:schemeClr val="accent1"/>
              </a:buClr>
              <a:buChar char="❖"/>
            </a:pPr>
            <a:r>
              <a:rPr lang="en">
                <a:solidFill>
                  <a:schemeClr val="accent1"/>
                </a:solidFill>
              </a:rPr>
              <a:t>Ancient Greek Philosophers: Most important contributions</a:t>
            </a:r>
          </a:p>
          <a:p>
            <a:pPr marL="457200" lvl="0" indent="-228600" rtl="0">
              <a:spcBef>
                <a:spcPts val="0"/>
              </a:spcBef>
              <a:buClr>
                <a:schemeClr val="accent1"/>
              </a:buClr>
              <a:buChar char="❖"/>
            </a:pPr>
            <a:r>
              <a:rPr lang="en">
                <a:solidFill>
                  <a:schemeClr val="accent1"/>
                </a:solidFill>
              </a:rPr>
              <a:t>Causes of World War I: Most significant</a:t>
            </a:r>
          </a:p>
          <a:p>
            <a:pPr marL="457200" lvl="0" indent="-228600">
              <a:spcBef>
                <a:spcPts val="0"/>
              </a:spcBef>
              <a:buClr>
                <a:schemeClr val="accent1"/>
              </a:buClr>
              <a:buChar char="❖"/>
            </a:pPr>
            <a:r>
              <a:rPr lang="en">
                <a:solidFill>
                  <a:schemeClr val="accent1"/>
                </a:solidFill>
              </a:rPr>
              <a:t>Innovations of Industrial Revolution: Greatest impact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7681</TotalTime>
  <Words>840</Words>
  <Application>Microsoft Office PowerPoint</Application>
  <PresentationFormat>On-screen Show (16:9)</PresentationFormat>
  <Paragraphs>81</Paragraphs>
  <Slides>17</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simple-light-2</vt:lpstr>
      <vt:lpstr>Incorporating Debates and Multiple Perspectives in History Lessons</vt:lpstr>
      <vt:lpstr>History’s Habits of Mind</vt:lpstr>
      <vt:lpstr>PowerPoint Presentation</vt:lpstr>
      <vt:lpstr>PowerPoint Presentation</vt:lpstr>
      <vt:lpstr>In-Class Activity</vt:lpstr>
      <vt:lpstr>Next class or homework assignment</vt:lpstr>
      <vt:lpstr>Debrief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Debates and Multiple Perspectives in History Lessons</dc:title>
  <dc:creator>Haleas, Diane</dc:creator>
  <cp:lastModifiedBy>Haleas, Diane</cp:lastModifiedBy>
  <cp:revision>4</cp:revision>
  <dcterms:modified xsi:type="dcterms:W3CDTF">2017-09-18T13:29:40Z</dcterms:modified>
</cp:coreProperties>
</file>