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7" d="100"/>
          <a:sy n="97" d="100"/>
        </p:scale>
        <p:origin x="-744"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21632850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14" name="Shape 14"/>
          <p:cNvSpPr txBox="1">
            <a:spLocks noGrp="1"/>
          </p:cNvSpPr>
          <p:nvPr>
            <p:ph type="ctrTitle"/>
          </p:nvPr>
        </p:nvSpPr>
        <p:spPr>
          <a:xfrm>
            <a:off x="671257" y="990800"/>
            <a:ext cx="7801500" cy="17301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ubTitle" idx="1"/>
          </p:nvPr>
        </p:nvSpPr>
        <p:spPr>
          <a:xfrm>
            <a:off x="671250" y="3174875"/>
            <a:ext cx="7801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3" name="Shape 43"/>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mailto:slyons@ladueschools.net" TargetMode="External"/><Relationship Id="rId4" Type="http://schemas.openxmlformats.org/officeDocument/2006/relationships/hyperlink" Target="mailto:rgood@ladueschools.net" TargetMode="External"/><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671257" y="990800"/>
            <a:ext cx="7801500" cy="1730100"/>
          </a:xfrm>
          <a:prstGeom prst="rect">
            <a:avLst/>
          </a:prstGeom>
        </p:spPr>
        <p:txBody>
          <a:bodyPr lIns="91425" tIns="91425" rIns="91425" bIns="91425" anchor="b" anchorCtr="0">
            <a:noAutofit/>
          </a:bodyPr>
          <a:lstStyle/>
          <a:p>
            <a:pPr lvl="0">
              <a:spcBef>
                <a:spcPts val="0"/>
              </a:spcBef>
              <a:buNone/>
            </a:pPr>
            <a:r>
              <a:rPr lang="en"/>
              <a:t>Race, Content, and Teaching for Liberation</a:t>
            </a:r>
          </a:p>
        </p:txBody>
      </p:sp>
      <p:sp>
        <p:nvSpPr>
          <p:cNvPr id="60" name="Shape 60"/>
          <p:cNvSpPr txBox="1">
            <a:spLocks noGrp="1"/>
          </p:cNvSpPr>
          <p:nvPr>
            <p:ph type="subTitle" idx="1"/>
          </p:nvPr>
        </p:nvSpPr>
        <p:spPr>
          <a:xfrm>
            <a:off x="671250" y="3174875"/>
            <a:ext cx="7801500" cy="792600"/>
          </a:xfrm>
          <a:prstGeom prst="rect">
            <a:avLst/>
          </a:prstGeom>
        </p:spPr>
        <p:txBody>
          <a:bodyPr lIns="91425" tIns="91425" rIns="91425" bIns="91425" anchor="t" anchorCtr="0">
            <a:noAutofit/>
          </a:bodyPr>
          <a:lstStyle/>
          <a:p>
            <a:pPr lvl="0">
              <a:spcBef>
                <a:spcPts val="0"/>
              </a:spcBef>
              <a:buNone/>
            </a:pPr>
            <a:r>
              <a:rPr lang="en"/>
              <a:t>Dr. Shante’ Lyons and Dr. Rob Good</a:t>
            </a:r>
          </a:p>
          <a:p>
            <a:pPr lvl="0">
              <a:spcBef>
                <a:spcPts val="0"/>
              </a:spcBef>
              <a:buNone/>
            </a:pPr>
            <a:r>
              <a:rPr lang="en"/>
              <a:t>Ladue Horton Watkins High School</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Contact Us </a:t>
            </a:r>
          </a:p>
        </p:txBody>
      </p:sp>
      <p:sp>
        <p:nvSpPr>
          <p:cNvPr id="128" name="Shape 12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3000" u="sng">
                <a:solidFill>
                  <a:schemeClr val="hlink"/>
                </a:solidFill>
                <a:hlinkClick r:id="rId3"/>
              </a:rPr>
              <a:t>s</a:t>
            </a:r>
            <a:r>
              <a:rPr lang="en" sz="3000" u="sng">
                <a:solidFill>
                  <a:schemeClr val="hlink"/>
                </a:solidFill>
                <a:hlinkClick r:id="rId3"/>
              </a:rPr>
              <a:t>lyons@ladueschools.net</a:t>
            </a:r>
          </a:p>
          <a:p>
            <a:pPr lvl="0">
              <a:spcBef>
                <a:spcPts val="0"/>
              </a:spcBef>
              <a:buNone/>
            </a:pPr>
            <a:endParaRPr sz="3000"/>
          </a:p>
          <a:p>
            <a:pPr lvl="0">
              <a:spcBef>
                <a:spcPts val="0"/>
              </a:spcBef>
              <a:buNone/>
            </a:pPr>
            <a:r>
              <a:rPr lang="en" sz="3000" u="sng">
                <a:solidFill>
                  <a:schemeClr val="hlink"/>
                </a:solidFill>
                <a:hlinkClick r:id="rId4"/>
              </a:rPr>
              <a:t>rgood@ladueschools.net</a:t>
            </a:r>
          </a:p>
          <a:p>
            <a:pPr lvl="0">
              <a:spcBef>
                <a:spcPts val="0"/>
              </a:spcBef>
              <a:buNone/>
            </a:pPr>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Two Stories from the Classroom</a:t>
            </a:r>
          </a:p>
        </p:txBody>
      </p:sp>
      <p:sp>
        <p:nvSpPr>
          <p:cNvPr id="66" name="Shape 66"/>
          <p:cNvSpPr txBox="1">
            <a:spLocks noGrp="1"/>
          </p:cNvSpPr>
          <p:nvPr>
            <p:ph type="body" idx="1"/>
          </p:nvPr>
        </p:nvSpPr>
        <p:spPr>
          <a:xfrm>
            <a:off x="206750" y="1152462"/>
            <a:ext cx="2952900" cy="3445200"/>
          </a:xfrm>
          <a:prstGeom prst="rect">
            <a:avLst/>
          </a:prstGeom>
        </p:spPr>
        <p:txBody>
          <a:bodyPr lIns="91425" tIns="91425" rIns="91425" bIns="91425" anchor="t" anchorCtr="0">
            <a:noAutofit/>
          </a:bodyPr>
          <a:lstStyle/>
          <a:p>
            <a:pPr lvl="0">
              <a:spcBef>
                <a:spcPts val="0"/>
              </a:spcBef>
              <a:buNone/>
            </a:pPr>
            <a:r>
              <a:rPr lang="en" sz="2400"/>
              <a:t>Rob’s Story</a:t>
            </a:r>
          </a:p>
          <a:p>
            <a:pPr lvl="0">
              <a:spcBef>
                <a:spcPts val="0"/>
              </a:spcBef>
              <a:buNone/>
            </a:pPr>
            <a:endParaRPr sz="2400"/>
          </a:p>
          <a:p>
            <a:pPr lvl="0">
              <a:spcBef>
                <a:spcPts val="0"/>
              </a:spcBef>
              <a:buNone/>
            </a:pPr>
            <a:r>
              <a:rPr lang="en" sz="2400"/>
              <a:t>Shante’s Story</a:t>
            </a:r>
          </a:p>
        </p:txBody>
      </p:sp>
      <p:pic>
        <p:nvPicPr>
          <p:cNvPr id="67" name="Shape 67"/>
          <p:cNvPicPr preferRelativeResize="0"/>
          <p:nvPr/>
        </p:nvPicPr>
        <p:blipFill>
          <a:blip r:embed="rId3">
            <a:alphaModFix/>
          </a:blip>
          <a:stretch>
            <a:fillRect/>
          </a:stretch>
        </p:blipFill>
        <p:spPr>
          <a:xfrm>
            <a:off x="4333867" y="1256827"/>
            <a:ext cx="2973561" cy="371448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What are your stories?</a:t>
            </a:r>
          </a:p>
        </p:txBody>
      </p:sp>
      <p:sp>
        <p:nvSpPr>
          <p:cNvPr id="73" name="Shape 73"/>
          <p:cNvSpPr txBox="1">
            <a:spLocks noGrp="1"/>
          </p:cNvSpPr>
          <p:nvPr>
            <p:ph type="body" idx="1"/>
          </p:nvPr>
        </p:nvSpPr>
        <p:spPr>
          <a:xfrm>
            <a:off x="311700" y="1152475"/>
            <a:ext cx="4076100" cy="3560700"/>
          </a:xfrm>
          <a:prstGeom prst="rect">
            <a:avLst/>
          </a:prstGeom>
        </p:spPr>
        <p:txBody>
          <a:bodyPr lIns="91425" tIns="91425" rIns="91425" bIns="91425" anchor="t" anchorCtr="0">
            <a:noAutofit/>
          </a:bodyPr>
          <a:lstStyle/>
          <a:p>
            <a:pPr lvl="0">
              <a:spcBef>
                <a:spcPts val="0"/>
              </a:spcBef>
              <a:buNone/>
            </a:pPr>
            <a:r>
              <a:rPr lang="en" sz="2400"/>
              <a:t>In Pairs</a:t>
            </a:r>
          </a:p>
          <a:p>
            <a:pPr lvl="0">
              <a:spcBef>
                <a:spcPts val="0"/>
              </a:spcBef>
              <a:buNone/>
            </a:pPr>
            <a:endParaRPr sz="2400"/>
          </a:p>
          <a:p>
            <a:pPr lvl="0">
              <a:spcBef>
                <a:spcPts val="0"/>
              </a:spcBef>
              <a:buNone/>
            </a:pPr>
            <a:r>
              <a:rPr lang="en" sz="2400"/>
              <a:t>In Large Group</a:t>
            </a:r>
          </a:p>
        </p:txBody>
      </p:sp>
      <p:pic>
        <p:nvPicPr>
          <p:cNvPr id="74" name="Shape 74"/>
          <p:cNvPicPr preferRelativeResize="0"/>
          <p:nvPr/>
        </p:nvPicPr>
        <p:blipFill>
          <a:blip r:embed="rId3">
            <a:alphaModFix/>
          </a:blip>
          <a:stretch>
            <a:fillRect/>
          </a:stretch>
        </p:blipFill>
        <p:spPr>
          <a:xfrm>
            <a:off x="3102971" y="1152475"/>
            <a:ext cx="5550874" cy="369302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What is Liberation for your learners (And Self)?</a:t>
            </a:r>
          </a:p>
        </p:txBody>
      </p:sp>
      <p:sp>
        <p:nvSpPr>
          <p:cNvPr id="80" name="Shape 80"/>
          <p:cNvSpPr txBox="1">
            <a:spLocks noGrp="1"/>
          </p:cNvSpPr>
          <p:nvPr>
            <p:ph type="body" idx="1"/>
          </p:nvPr>
        </p:nvSpPr>
        <p:spPr>
          <a:xfrm>
            <a:off x="311700" y="1152475"/>
            <a:ext cx="8520600" cy="3416400"/>
          </a:xfrm>
          <a:prstGeom prst="rect">
            <a:avLst/>
          </a:prstGeom>
          <a:solidFill>
            <a:srgbClr val="666666"/>
          </a:solidFill>
          <a:ln w="9525" cap="flat" cmpd="sng">
            <a:solidFill>
              <a:srgbClr val="F3F3F3"/>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sz="2400" dirty="0">
                <a:solidFill>
                  <a:srgbClr val="EFEFEF"/>
                </a:solidFill>
                <a:latin typeface="Arial"/>
                <a:ea typeface="Arial"/>
                <a:cs typeface="Arial"/>
                <a:sym typeface="Arial"/>
              </a:rPr>
              <a:t>The same educational process which inspires and stimulates the oppressor with the thought that he is everything and has accomplished everything worth while, depresses and crushes at the same time the spark of genius in the Negro by making him feel that his race does not amount to much and never will measure up to the standards of other peoples.  -</a:t>
            </a:r>
            <a:r>
              <a:rPr lang="en" sz="2400" b="1" dirty="0">
                <a:solidFill>
                  <a:srgbClr val="EFEFEF"/>
                </a:solidFill>
                <a:latin typeface="Times New Roman"/>
                <a:ea typeface="Times New Roman"/>
                <a:cs typeface="Times New Roman"/>
                <a:sym typeface="Times New Roman"/>
              </a:rPr>
              <a:t>Carter G. Woodson, </a:t>
            </a:r>
            <a:r>
              <a:rPr lang="en" sz="2400" b="1" i="1" dirty="0">
                <a:solidFill>
                  <a:srgbClr val="EFEFEF"/>
                </a:solidFill>
                <a:latin typeface="Times New Roman"/>
                <a:ea typeface="Times New Roman"/>
                <a:cs typeface="Times New Roman"/>
                <a:sym typeface="Times New Roman"/>
              </a:rPr>
              <a:t>The Mis-Education of the Negro, 1933</a:t>
            </a:r>
          </a:p>
          <a:p>
            <a:pPr lvl="0">
              <a:spcBef>
                <a:spcPts val="0"/>
              </a:spcBef>
              <a:buNone/>
            </a:pPr>
            <a:endParaRPr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440225"/>
            <a:ext cx="8520600" cy="572700"/>
          </a:xfrm>
          <a:prstGeom prst="rect">
            <a:avLst/>
          </a:prstGeom>
        </p:spPr>
        <p:txBody>
          <a:bodyPr lIns="91425" tIns="91425" rIns="91425" bIns="91425" anchor="t" anchorCtr="0">
            <a:noAutofit/>
          </a:bodyPr>
          <a:lstStyle/>
          <a:p>
            <a:pPr lvl="0">
              <a:spcBef>
                <a:spcPts val="0"/>
              </a:spcBef>
              <a:buNone/>
            </a:pPr>
            <a:r>
              <a:rPr lang="en"/>
              <a:t>Confessions from an Imperfect Ally</a:t>
            </a:r>
          </a:p>
        </p:txBody>
      </p:sp>
      <p:sp>
        <p:nvSpPr>
          <p:cNvPr id="86" name="Shape 86"/>
          <p:cNvSpPr txBox="1">
            <a:spLocks noGrp="1"/>
          </p:cNvSpPr>
          <p:nvPr>
            <p:ph type="body" idx="1"/>
          </p:nvPr>
        </p:nvSpPr>
        <p:spPr>
          <a:xfrm>
            <a:off x="311700" y="1152475"/>
            <a:ext cx="3677100" cy="3718200"/>
          </a:xfrm>
          <a:prstGeom prst="rect">
            <a:avLst/>
          </a:prstGeom>
        </p:spPr>
        <p:txBody>
          <a:bodyPr lIns="91425" tIns="91425" rIns="91425" bIns="91425" anchor="t" anchorCtr="0">
            <a:noAutofit/>
          </a:bodyPr>
          <a:lstStyle/>
          <a:p>
            <a:pPr lvl="0">
              <a:spcBef>
                <a:spcPts val="0"/>
              </a:spcBef>
              <a:buNone/>
            </a:pPr>
            <a:r>
              <a:rPr lang="en"/>
              <a:t>Starting with self and recognizing the link between identity and curricular understanding.</a:t>
            </a:r>
          </a:p>
          <a:p>
            <a:pPr lvl="0">
              <a:spcBef>
                <a:spcPts val="0"/>
              </a:spcBef>
              <a:buNone/>
            </a:pPr>
            <a:r>
              <a:rPr lang="en"/>
              <a:t>Interpersonal work, with students and faculty.  Culturally responsive pedagogy (Gloria Ladson-Billings &amp; Geneva Gay)</a:t>
            </a:r>
          </a:p>
          <a:p>
            <a:pPr lvl="0">
              <a:spcBef>
                <a:spcPts val="0"/>
              </a:spcBef>
              <a:buNone/>
            </a:pPr>
            <a:r>
              <a:rPr lang="en"/>
              <a:t>Systematic work, always with an eye towards self.</a:t>
            </a:r>
          </a:p>
        </p:txBody>
      </p:sp>
      <p:sp>
        <p:nvSpPr>
          <p:cNvPr id="87" name="Shape 87"/>
          <p:cNvSpPr/>
          <p:nvPr/>
        </p:nvSpPr>
        <p:spPr>
          <a:xfrm>
            <a:off x="4156800" y="1086375"/>
            <a:ext cx="3852600" cy="33906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8" name="Shape 88"/>
          <p:cNvSpPr/>
          <p:nvPr/>
        </p:nvSpPr>
        <p:spPr>
          <a:xfrm>
            <a:off x="4907400" y="1658525"/>
            <a:ext cx="2351400" cy="2099400"/>
          </a:xfrm>
          <a:prstGeom prst="ellipse">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9" name="Shape 89"/>
          <p:cNvSpPr/>
          <p:nvPr/>
        </p:nvSpPr>
        <p:spPr>
          <a:xfrm>
            <a:off x="5563375" y="2340825"/>
            <a:ext cx="971100" cy="881700"/>
          </a:xfrm>
          <a:prstGeom prst="ellipse">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 name="Shape 90"/>
          <p:cNvSpPr txBox="1"/>
          <p:nvPr/>
        </p:nvSpPr>
        <p:spPr>
          <a:xfrm>
            <a:off x="5720800" y="2558175"/>
            <a:ext cx="572100" cy="447000"/>
          </a:xfrm>
          <a:prstGeom prst="rect">
            <a:avLst/>
          </a:prstGeom>
          <a:noFill/>
          <a:ln>
            <a:noFill/>
          </a:ln>
        </p:spPr>
        <p:txBody>
          <a:bodyPr lIns="91425" tIns="91425" rIns="91425" bIns="91425" anchor="t" anchorCtr="0">
            <a:noAutofit/>
          </a:bodyPr>
          <a:lstStyle/>
          <a:p>
            <a:pPr lvl="0">
              <a:spcBef>
                <a:spcPts val="0"/>
              </a:spcBef>
              <a:buNone/>
            </a:pPr>
            <a:r>
              <a:rPr lang="en"/>
              <a:t>Self</a:t>
            </a:r>
          </a:p>
        </p:txBody>
      </p:sp>
      <p:sp>
        <p:nvSpPr>
          <p:cNvPr id="91" name="Shape 91"/>
          <p:cNvSpPr txBox="1"/>
          <p:nvPr/>
        </p:nvSpPr>
        <p:spPr>
          <a:xfrm>
            <a:off x="5489975" y="1889425"/>
            <a:ext cx="1417200" cy="542700"/>
          </a:xfrm>
          <a:prstGeom prst="rect">
            <a:avLst/>
          </a:prstGeom>
          <a:noFill/>
          <a:ln>
            <a:noFill/>
          </a:ln>
        </p:spPr>
        <p:txBody>
          <a:bodyPr lIns="91425" tIns="91425" rIns="91425" bIns="91425" anchor="t" anchorCtr="0">
            <a:noAutofit/>
          </a:bodyPr>
          <a:lstStyle/>
          <a:p>
            <a:pPr lvl="0">
              <a:spcBef>
                <a:spcPts val="0"/>
              </a:spcBef>
              <a:buNone/>
            </a:pPr>
            <a:r>
              <a:rPr lang="en"/>
              <a:t>Interpersonal</a:t>
            </a:r>
          </a:p>
        </p:txBody>
      </p:sp>
      <p:sp>
        <p:nvSpPr>
          <p:cNvPr id="92" name="Shape 92"/>
          <p:cNvSpPr txBox="1"/>
          <p:nvPr/>
        </p:nvSpPr>
        <p:spPr>
          <a:xfrm>
            <a:off x="5563375" y="1152475"/>
            <a:ext cx="1616400" cy="447000"/>
          </a:xfrm>
          <a:prstGeom prst="rect">
            <a:avLst/>
          </a:prstGeom>
          <a:noFill/>
          <a:ln>
            <a:noFill/>
          </a:ln>
        </p:spPr>
        <p:txBody>
          <a:bodyPr lIns="91425" tIns="91425" rIns="91425" bIns="91425" anchor="t" anchorCtr="0">
            <a:noAutofit/>
          </a:bodyPr>
          <a:lstStyle/>
          <a:p>
            <a:pPr lvl="0">
              <a:spcBef>
                <a:spcPts val="0"/>
              </a:spcBef>
              <a:buNone/>
            </a:pPr>
            <a:r>
              <a:rPr lang="en"/>
              <a:t>Systematic</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2800" dirty="0"/>
              <a:t>Reflections of a Black teacher teaching for liberation</a:t>
            </a:r>
          </a:p>
        </p:txBody>
      </p:sp>
      <p:sp>
        <p:nvSpPr>
          <p:cNvPr id="98" name="Shape 9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dirty="0"/>
              <a:t> Cultural Capital, Content Expertise, and a “humane” and “critical” pedagogy are essential to the holistic development of all students.</a:t>
            </a:r>
          </a:p>
          <a:p>
            <a:pPr lvl="0">
              <a:spcBef>
                <a:spcPts val="0"/>
              </a:spcBef>
              <a:buNone/>
            </a:pPr>
            <a:endParaRPr dirty="0"/>
          </a:p>
          <a:p>
            <a:pPr lvl="0">
              <a:spcBef>
                <a:spcPts val="0"/>
              </a:spcBef>
              <a:buNone/>
            </a:pPr>
            <a:r>
              <a:rPr lang="en" dirty="0"/>
              <a:t>Storytelling and Counter Storytelling: Speaking truth to Power and “combating the the notion that cultural/racial experiences are universal in nature” (Chandler, et al ,2015)</a:t>
            </a:r>
          </a:p>
          <a:p>
            <a:pPr lvl="0">
              <a:spcBef>
                <a:spcPts val="0"/>
              </a:spcBef>
              <a:buNone/>
            </a:pPr>
            <a:endParaRPr dirty="0"/>
          </a:p>
          <a:p>
            <a:pPr lvl="0">
              <a:spcBef>
                <a:spcPts val="0"/>
              </a:spcBef>
              <a:buNone/>
            </a:pPr>
            <a:r>
              <a:rPr lang="en" dirty="0"/>
              <a:t>The classroom as a “geography of resistance” to dominant/exclusive ideology. </a:t>
            </a:r>
          </a:p>
          <a:p>
            <a:pPr lvl="0">
              <a:spcBef>
                <a:spcPts val="0"/>
              </a:spcBef>
              <a:buNone/>
            </a:pPr>
            <a:endParaRPr dirty="0"/>
          </a:p>
          <a:p>
            <a:pPr lvl="0">
              <a:spcBef>
                <a:spcPts val="0"/>
              </a:spcBef>
              <a:buNone/>
            </a:pPr>
            <a:endParaRPr dirty="0"/>
          </a:p>
          <a:p>
            <a:pPr lvl="0">
              <a:spcBef>
                <a:spcPts val="0"/>
              </a:spcBef>
              <a:buNone/>
            </a:pPr>
            <a:endParaRPr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11700" y="444924"/>
            <a:ext cx="9152182" cy="572700"/>
          </a:xfrm>
          <a:prstGeom prst="rect">
            <a:avLst/>
          </a:prstGeom>
        </p:spPr>
        <p:txBody>
          <a:bodyPr lIns="91425" tIns="91425" rIns="91425" bIns="91425" anchor="t" anchorCtr="0">
            <a:noAutofit/>
          </a:bodyPr>
          <a:lstStyle/>
          <a:p>
            <a:pPr lvl="0">
              <a:spcBef>
                <a:spcPts val="0"/>
              </a:spcBef>
              <a:buNone/>
            </a:pPr>
            <a:r>
              <a:rPr lang="en" sz="2600" dirty="0"/>
              <a:t>Racial Pedagogical Content Knowledge in the Classroom</a:t>
            </a:r>
          </a:p>
        </p:txBody>
      </p:sp>
      <p:sp>
        <p:nvSpPr>
          <p:cNvPr id="104" name="Shape 104"/>
          <p:cNvSpPr txBox="1">
            <a:spLocks noGrp="1"/>
          </p:cNvSpPr>
          <p:nvPr>
            <p:ph type="body" idx="1"/>
          </p:nvPr>
        </p:nvSpPr>
        <p:spPr>
          <a:xfrm>
            <a:off x="311700" y="1152475"/>
            <a:ext cx="3824100" cy="3938400"/>
          </a:xfrm>
          <a:prstGeom prst="rect">
            <a:avLst/>
          </a:prstGeom>
        </p:spPr>
        <p:txBody>
          <a:bodyPr lIns="91425" tIns="91425" rIns="91425" bIns="91425" anchor="t" anchorCtr="0">
            <a:noAutofit/>
          </a:bodyPr>
          <a:lstStyle/>
          <a:p>
            <a:pPr lvl="0">
              <a:spcBef>
                <a:spcPts val="0"/>
              </a:spcBef>
              <a:buNone/>
            </a:pPr>
            <a:r>
              <a:rPr lang="en" dirty="0"/>
              <a:t>Recognizes that the history of race and racism is essential to understand United States history.</a:t>
            </a:r>
          </a:p>
          <a:p>
            <a:pPr lvl="0">
              <a:spcBef>
                <a:spcPts val="0"/>
              </a:spcBef>
              <a:buNone/>
            </a:pPr>
            <a:r>
              <a:rPr lang="en" dirty="0"/>
              <a:t>Requires teacher self-reflection about the influence of race and identity on their personal, pedagogical and curricular choices</a:t>
            </a:r>
          </a:p>
          <a:p>
            <a:pPr lvl="0">
              <a:spcBef>
                <a:spcPts val="0"/>
              </a:spcBef>
              <a:buNone/>
            </a:pPr>
            <a:r>
              <a:rPr lang="en" dirty="0"/>
              <a:t>Develops curriculum and pedagogy  to help ALL students gain a deeper understanding of the role of race in United States and World History</a:t>
            </a:r>
          </a:p>
          <a:p>
            <a:pPr lvl="0">
              <a:spcBef>
                <a:spcPts val="0"/>
              </a:spcBef>
              <a:buNone/>
            </a:pPr>
            <a:endParaRPr dirty="0"/>
          </a:p>
        </p:txBody>
      </p:sp>
      <p:pic>
        <p:nvPicPr>
          <p:cNvPr id="105" name="Shape 105"/>
          <p:cNvPicPr preferRelativeResize="0"/>
          <p:nvPr/>
        </p:nvPicPr>
        <p:blipFill>
          <a:blip r:embed="rId3">
            <a:alphaModFix/>
          </a:blip>
          <a:stretch>
            <a:fillRect/>
          </a:stretch>
        </p:blipFill>
        <p:spPr>
          <a:xfrm>
            <a:off x="4291805" y="1223525"/>
            <a:ext cx="4242199" cy="3620399"/>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RPCK and Reconstruction</a:t>
            </a:r>
          </a:p>
        </p:txBody>
      </p:sp>
      <p:sp>
        <p:nvSpPr>
          <p:cNvPr id="111" name="Shape 11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112" name="Shape 112"/>
          <p:cNvPicPr preferRelativeResize="0"/>
          <p:nvPr/>
        </p:nvPicPr>
        <p:blipFill>
          <a:blip r:embed="rId3">
            <a:alphaModFix/>
          </a:blip>
          <a:stretch>
            <a:fillRect/>
          </a:stretch>
        </p:blipFill>
        <p:spPr>
          <a:xfrm>
            <a:off x="6075624" y="1097587"/>
            <a:ext cx="2756675" cy="2948325"/>
          </a:xfrm>
          <a:prstGeom prst="rect">
            <a:avLst/>
          </a:prstGeom>
          <a:noFill/>
          <a:ln>
            <a:noFill/>
          </a:ln>
        </p:spPr>
      </p:pic>
      <p:pic>
        <p:nvPicPr>
          <p:cNvPr id="113" name="Shape 113"/>
          <p:cNvPicPr preferRelativeResize="0"/>
          <p:nvPr/>
        </p:nvPicPr>
        <p:blipFill>
          <a:blip r:embed="rId4">
            <a:alphaModFix/>
          </a:blip>
          <a:stretch>
            <a:fillRect/>
          </a:stretch>
        </p:blipFill>
        <p:spPr>
          <a:xfrm>
            <a:off x="1038500" y="1152475"/>
            <a:ext cx="2476400" cy="3100650"/>
          </a:xfrm>
          <a:prstGeom prst="rect">
            <a:avLst/>
          </a:prstGeom>
          <a:noFill/>
          <a:ln>
            <a:noFill/>
          </a:ln>
        </p:spPr>
      </p:pic>
      <p:sp>
        <p:nvSpPr>
          <p:cNvPr id="114" name="Shape 114"/>
          <p:cNvSpPr txBox="1"/>
          <p:nvPr/>
        </p:nvSpPr>
        <p:spPr>
          <a:xfrm>
            <a:off x="3644462" y="1543075"/>
            <a:ext cx="2301600" cy="1844700"/>
          </a:xfrm>
          <a:prstGeom prst="rect">
            <a:avLst/>
          </a:prstGeom>
          <a:noFill/>
          <a:ln>
            <a:noFill/>
          </a:ln>
        </p:spPr>
        <p:txBody>
          <a:bodyPr lIns="91425" tIns="91425" rIns="91425" bIns="91425" anchor="t" anchorCtr="0">
            <a:noAutofit/>
          </a:bodyPr>
          <a:lstStyle/>
          <a:p>
            <a:pPr lvl="0">
              <a:spcBef>
                <a:spcPts val="0"/>
              </a:spcBef>
              <a:buNone/>
            </a:pPr>
            <a:r>
              <a:rPr lang="en" sz="1800">
                <a:solidFill>
                  <a:srgbClr val="EFEFEF"/>
                </a:solidFill>
              </a:rPr>
              <a:t>Two Thomas Nast cartoons from 1872, published in Harper’s Weekly..</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RPCK and Civil Rights Narratives</a:t>
            </a:r>
          </a:p>
        </p:txBody>
      </p:sp>
      <p:sp>
        <p:nvSpPr>
          <p:cNvPr id="120" name="Shape 12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121" name="Shape 121" descr="Image result for martin and malcolm"/>
          <p:cNvPicPr preferRelativeResize="0"/>
          <p:nvPr/>
        </p:nvPicPr>
        <p:blipFill>
          <a:blip r:embed="rId3">
            <a:alphaModFix/>
          </a:blip>
          <a:stretch>
            <a:fillRect/>
          </a:stretch>
        </p:blipFill>
        <p:spPr>
          <a:xfrm>
            <a:off x="5790421" y="1152475"/>
            <a:ext cx="2951325" cy="2361050"/>
          </a:xfrm>
          <a:prstGeom prst="rect">
            <a:avLst/>
          </a:prstGeom>
          <a:noFill/>
          <a:ln>
            <a:noFill/>
          </a:ln>
        </p:spPr>
      </p:pic>
      <p:pic>
        <p:nvPicPr>
          <p:cNvPr id="122" name="Shape 122"/>
          <p:cNvPicPr preferRelativeResize="0"/>
          <p:nvPr/>
        </p:nvPicPr>
        <p:blipFill>
          <a:blip r:embed="rId4">
            <a:alphaModFix/>
          </a:blip>
          <a:stretch>
            <a:fillRect/>
          </a:stretch>
        </p:blipFill>
        <p:spPr>
          <a:xfrm>
            <a:off x="311700" y="1152475"/>
            <a:ext cx="5318036" cy="399102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343</Words>
  <Application>Microsoft Macintosh PowerPoint</Application>
  <PresentationFormat>On-screen Show (16:9)</PresentationFormat>
  <Paragraphs>38</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Average</vt:lpstr>
      <vt:lpstr>Oswald</vt:lpstr>
      <vt:lpstr>slate</vt:lpstr>
      <vt:lpstr>Race, Content, and Teaching for Liberation</vt:lpstr>
      <vt:lpstr>Two Stories from the Classroom</vt:lpstr>
      <vt:lpstr>What are your stories?</vt:lpstr>
      <vt:lpstr>What is Liberation for your learners (And Self)?</vt:lpstr>
      <vt:lpstr>Confessions from an Imperfect Ally</vt:lpstr>
      <vt:lpstr>Reflections of a Black teacher teaching for liberation</vt:lpstr>
      <vt:lpstr>Racial Pedagogical Content Knowledge in the Classroom</vt:lpstr>
      <vt:lpstr>RPCK and Reconstruction</vt:lpstr>
      <vt:lpstr>RPCK and Civil Rights Narratives</vt:lpstr>
      <vt:lpstr>Contact Us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Race, Content, and Teaching for Liberation</dc:title>
  <cp:lastModifiedBy>Student</cp:lastModifiedBy>
  <cp:revision>1</cp:revision>
  <dcterms:modified xsi:type="dcterms:W3CDTF">2016-09-29T01:46:16Z</dcterms:modified>
</cp:coreProperties>
</file>